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94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2DFE2-494E-401F-A065-33E9E0E54A6A}" type="datetimeFigureOut">
              <a:rPr lang="es-ES" smtClean="0"/>
              <a:t>11/12/2012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F9A51-829B-46B5-B439-CBDA62C676AE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0" y="1268760"/>
            <a:ext cx="53270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Los territorios de Palestina e Israel han sido testigos</a:t>
            </a:r>
          </a:p>
          <a:p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Durante más de medio siglo de matanzas, guerras,</a:t>
            </a:r>
          </a:p>
          <a:p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Desconfianzas e intentos frustrados de acuerdos de paz.</a:t>
            </a:r>
            <a:endParaRPr lang="es-ES" dirty="0">
              <a:latin typeface="Mongolian Baiti" pitchFamily="66" charset="0"/>
              <a:cs typeface="Mongolian Baiti" pitchFamily="66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6228184" y="1124744"/>
            <a:ext cx="2664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Todo empezó a principios del siglo XX,</a:t>
            </a:r>
          </a:p>
          <a:p>
            <a:r>
              <a:rPr lang="es-ES" dirty="0">
                <a:latin typeface="Mongolian Baiti" pitchFamily="66" charset="0"/>
                <a:cs typeface="Mongolian Baiti" pitchFamily="66" charset="0"/>
              </a:rPr>
              <a:t>c</a:t>
            </a:r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uando miles de judíos comenzaron a instalarse</a:t>
            </a:r>
          </a:p>
          <a:p>
            <a:r>
              <a:rPr lang="es-ES" dirty="0">
                <a:latin typeface="Mongolian Baiti" pitchFamily="66" charset="0"/>
                <a:cs typeface="Mongolian Baiti" pitchFamily="66" charset="0"/>
              </a:rPr>
              <a:t>e</a:t>
            </a:r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n Palestina, su país en la Antigüedad.</a:t>
            </a:r>
            <a:endParaRPr lang="es-ES" dirty="0">
              <a:latin typeface="Mongolian Baiti" pitchFamily="66" charset="0"/>
              <a:cs typeface="Mongolian Baiti" pitchFamily="66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0" y="5380672"/>
            <a:ext cx="16916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En palestina vivían sobre todo poblaciones árabes.</a:t>
            </a:r>
            <a:endParaRPr lang="es-ES" dirty="0">
              <a:latin typeface="Mongolian Baiti" pitchFamily="66" charset="0"/>
              <a:cs typeface="Mongolian Baiti" pitchFamily="66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95536" y="404664"/>
            <a:ext cx="82532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Plantagenet Cherokee" pitchFamily="18" charset="0"/>
              </a:rPr>
              <a:t>EL CONFLICTO ÁRABE-ISRAELÍ.</a:t>
            </a:r>
            <a:endParaRPr lang="es-ES" sz="4000" b="1" cap="none" spc="0" dirty="0">
              <a:ln w="1778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Plantagenet Cherokee" pitchFamily="18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4860032" y="5657671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Se creó la primera partición de territorios, </a:t>
            </a:r>
          </a:p>
          <a:p>
            <a:r>
              <a:rPr lang="es-ES" dirty="0">
                <a:latin typeface="Mongolian Baiti" pitchFamily="66" charset="0"/>
                <a:cs typeface="Mongolian Baiti" pitchFamily="66" charset="0"/>
              </a:rPr>
              <a:t>p</a:t>
            </a:r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ero no</a:t>
            </a:r>
            <a:r>
              <a:rPr lang="es-ES" dirty="0">
                <a:latin typeface="Mongolian Baiti" pitchFamily="66" charset="0"/>
                <a:cs typeface="Mongolian Baiti" pitchFamily="66" charset="0"/>
              </a:rPr>
              <a:t> </a:t>
            </a:r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convenció</a:t>
            </a:r>
            <a:r>
              <a:rPr lang="es-ES" dirty="0">
                <a:latin typeface="Mongolian Baiti" pitchFamily="66" charset="0"/>
                <a:cs typeface="Mongolian Baiti" pitchFamily="66" charset="0"/>
              </a:rPr>
              <a:t> a</a:t>
            </a:r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 nadie y comenzaron las expulsiones de la población, los ataques </a:t>
            </a:r>
            <a:r>
              <a:rPr lang="es-ES" dirty="0" err="1" smtClean="0">
                <a:latin typeface="Mongolian Baiti" pitchFamily="66" charset="0"/>
                <a:cs typeface="Mongolian Baiti" pitchFamily="66" charset="0"/>
              </a:rPr>
              <a:t>terrotistas</a:t>
            </a:r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, etc</a:t>
            </a:r>
            <a:r>
              <a:rPr lang="es-ES" dirty="0" smtClean="0"/>
              <a:t>.</a:t>
            </a:r>
            <a:endParaRPr lang="es-ES" dirty="0"/>
          </a:p>
        </p:txBody>
      </p:sp>
      <p:pic>
        <p:nvPicPr>
          <p:cNvPr id="15" name="14 Imagen" descr="Conflicto árabe israelí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276872"/>
            <a:ext cx="4130578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11560" y="620688"/>
            <a:ext cx="33810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b="0" cap="none" spc="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Escollos de la Paz:</a:t>
            </a:r>
            <a:endParaRPr lang="es-ES" sz="3600" b="0" cap="none" spc="0" dirty="0">
              <a:ln w="18415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995936" y="692696"/>
            <a:ext cx="41921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Tras separarse estas dos comunidades hubo</a:t>
            </a:r>
          </a:p>
          <a:p>
            <a:r>
              <a:rPr lang="es-ES" dirty="0" smtClean="0">
                <a:latin typeface="Mongolian Baiti" pitchFamily="66" charset="0"/>
                <a:cs typeface="Mongolian Baiti" pitchFamily="66" charset="0"/>
              </a:rPr>
              <a:t>Más guerras y muertes.</a:t>
            </a:r>
          </a:p>
        </p:txBody>
      </p:sp>
      <p:sp>
        <p:nvSpPr>
          <p:cNvPr id="6" name="5 Rectángulo"/>
          <p:cNvSpPr/>
          <p:nvPr/>
        </p:nvSpPr>
        <p:spPr>
          <a:xfrm>
            <a:off x="0" y="1988840"/>
            <a:ext cx="6174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Los principales escollos para la paz son: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0" y="2492896"/>
            <a:ext cx="44807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i="1" dirty="0" smtClean="0">
                <a:latin typeface="DokChampa" pitchFamily="34" charset="-34"/>
                <a:cs typeface="DokChampa" pitchFamily="34" charset="-34"/>
              </a:rPr>
              <a:t>-La soberanía de Jerusalén.</a:t>
            </a:r>
          </a:p>
          <a:p>
            <a:r>
              <a:rPr lang="es-ES" i="1" dirty="0" smtClean="0">
                <a:latin typeface="DokChampa" pitchFamily="34" charset="-34"/>
                <a:cs typeface="DokChampa" pitchFamily="34" charset="-34"/>
              </a:rPr>
              <a:t>-El problema de los refugiados palestinos.</a:t>
            </a:r>
          </a:p>
          <a:p>
            <a:endParaRPr lang="es-ES" dirty="0"/>
          </a:p>
        </p:txBody>
      </p:sp>
      <p:sp>
        <p:nvSpPr>
          <p:cNvPr id="8" name="7 CuadroTexto"/>
          <p:cNvSpPr txBox="1"/>
          <p:nvPr/>
        </p:nvSpPr>
        <p:spPr>
          <a:xfrm>
            <a:off x="4499992" y="2492896"/>
            <a:ext cx="40190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i="1" dirty="0" smtClean="0">
                <a:latin typeface="DokChampa" pitchFamily="34" charset="-34"/>
                <a:cs typeface="DokChampa" pitchFamily="34" charset="-34"/>
              </a:rPr>
              <a:t>-El problema de los colones israelíes.</a:t>
            </a:r>
          </a:p>
          <a:p>
            <a:r>
              <a:rPr lang="es-ES" i="1" dirty="0" smtClean="0">
                <a:latin typeface="DokChampa" pitchFamily="34" charset="-34"/>
                <a:cs typeface="DokChampa" pitchFamily="34" charset="-34"/>
              </a:rPr>
              <a:t>-La creación de un Estado palestino.</a:t>
            </a:r>
            <a:endParaRPr lang="es-ES" i="1" dirty="0">
              <a:latin typeface="DokChampa" pitchFamily="34" charset="-34"/>
              <a:cs typeface="DokChampa" pitchFamily="34" charset="-34"/>
            </a:endParaRPr>
          </a:p>
        </p:txBody>
      </p:sp>
      <p:pic>
        <p:nvPicPr>
          <p:cNvPr id="1026" name="Picture 2" descr="http://3.bp.blogspot.com/_WjxfqG0iKWQ/SXJn5ucwzhI/AAAAAAAAATs/KHrXQCf88kk/s320/%C3%A1rabe+israel%C3%A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459001"/>
            <a:ext cx="5040560" cy="3398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0" y="1988840"/>
            <a:ext cx="14036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Jerusalén es una ciudad histórica.</a:t>
            </a:r>
            <a:endParaRPr lang="es-ES" sz="2000" dirty="0">
              <a:latin typeface="Mongolian Baiti" pitchFamily="66" charset="0"/>
              <a:cs typeface="Mongolian Baiti" pitchFamily="66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839744" y="1844824"/>
            <a:ext cx="23042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También es considerada como una ciudad santa</a:t>
            </a:r>
          </a:p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Por </a:t>
            </a:r>
            <a:r>
              <a:rPr lang="es-ES" sz="2000" i="1" u="sng" dirty="0" smtClean="0">
                <a:latin typeface="Mongolian Baiti" pitchFamily="66" charset="0"/>
                <a:cs typeface="Mongolian Baiti" pitchFamily="66" charset="0"/>
              </a:rPr>
              <a:t>el judaísmo, el cristianismo y el islam.</a:t>
            </a:r>
            <a:endParaRPr lang="es-ES" sz="2000" i="1" u="sng" dirty="0">
              <a:latin typeface="Mongolian Baiti" pitchFamily="66" charset="0"/>
              <a:cs typeface="Mongolian Baiti" pitchFamily="66" charset="0"/>
            </a:endParaRPr>
          </a:p>
        </p:txBody>
      </p:sp>
      <p:pic>
        <p:nvPicPr>
          <p:cNvPr id="15362" name="Picture 2" descr="http://3.bp.blogspot.com/-qyxz9pt5L5o/Teabotmc6eI/AAAAAAAAAIM/HxQzY3NsATw/s1600/jerusal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4824536" cy="4340209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1979712" y="6021288"/>
            <a:ext cx="42643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Israel está bajo una intensa presión para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d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ividir la soberanía de Jerusalén.</a:t>
            </a:r>
            <a:endParaRPr lang="es-ES" sz="2000" dirty="0">
              <a:latin typeface="Mongolian Baiti" pitchFamily="66" charset="0"/>
              <a:cs typeface="Mongolian Baiti" pitchFamily="66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505747" y="260648"/>
            <a:ext cx="844494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800" b="1" cap="none" spc="0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90000"/>
                  </a:schemeClr>
                </a:solidFill>
                <a:latin typeface="+mj-lt"/>
              </a:rPr>
              <a:t>‘La soberanía de Jerusalén’.</a:t>
            </a:r>
            <a:endParaRPr lang="es-ES" sz="4800" b="1" cap="none" spc="0" dirty="0">
              <a:ln w="1778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chemeClr val="bg2">
                  <a:lumMod val="9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0" y="2276872"/>
            <a:ext cx="194421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Se estima que existen más de</a:t>
            </a:r>
          </a:p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4 millones de refugiados palestinos.</a:t>
            </a:r>
          </a:p>
          <a:p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7164288" y="2060848"/>
            <a:ext cx="16561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Se reparten por </a:t>
            </a:r>
            <a:r>
              <a:rPr lang="es-ES" sz="2000" i="1" u="sng" dirty="0" smtClean="0">
                <a:latin typeface="Mongolian Baiti" pitchFamily="66" charset="0"/>
                <a:cs typeface="Mongolian Baiti" pitchFamily="66" charset="0"/>
              </a:rPr>
              <a:t>Jordania,</a:t>
            </a:r>
          </a:p>
          <a:p>
            <a:r>
              <a:rPr lang="es-ES" sz="2000" i="1" u="sng" dirty="0" smtClean="0">
                <a:latin typeface="Mongolian Baiti" pitchFamily="66" charset="0"/>
                <a:cs typeface="Mongolian Baiti" pitchFamily="66" charset="0"/>
              </a:rPr>
              <a:t>Siria y Líbano 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en campos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r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efugiados permanentes.</a:t>
            </a:r>
            <a:endParaRPr lang="es-ES" sz="2000" dirty="0">
              <a:latin typeface="Mongolian Baiti" pitchFamily="66" charset="0"/>
              <a:cs typeface="Mongolian Baiti" pitchFamily="66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23528" y="5373216"/>
            <a:ext cx="41964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Se encuentran:</a:t>
            </a:r>
          </a:p>
          <a:p>
            <a:r>
              <a:rPr lang="es-ES" b="1" dirty="0" smtClean="0">
                <a:latin typeface="Mongolian Baiti" pitchFamily="66" charset="0"/>
                <a:cs typeface="Mongolian Baiti" pitchFamily="66" charset="0"/>
              </a:rPr>
              <a:t>-</a:t>
            </a:r>
            <a:r>
              <a:rPr lang="es-ES" b="1" dirty="0">
                <a:latin typeface="Mongolian Baiti" pitchFamily="66" charset="0"/>
                <a:cs typeface="Mongolian Baiti" pitchFamily="66" charset="0"/>
              </a:rPr>
              <a:t>Refugiados palestinos en 1950 - 750.000</a:t>
            </a:r>
            <a:r>
              <a:rPr lang="es-ES" b="1" dirty="0" smtClean="0">
                <a:latin typeface="Mongolian Baiti" pitchFamily="66" charset="0"/>
                <a:cs typeface="Mongolian Baiti" pitchFamily="66" charset="0"/>
              </a:rPr>
              <a:t/>
            </a:r>
            <a:br>
              <a:rPr lang="es-ES" b="1" dirty="0" smtClean="0">
                <a:latin typeface="Mongolian Baiti" pitchFamily="66" charset="0"/>
                <a:cs typeface="Mongolian Baiti" pitchFamily="66" charset="0"/>
              </a:rPr>
            </a:br>
            <a:r>
              <a:rPr lang="es-ES" b="1" dirty="0" smtClean="0">
                <a:latin typeface="Mongolian Baiti" pitchFamily="66" charset="0"/>
                <a:cs typeface="Mongolian Baiti" pitchFamily="66" charset="0"/>
              </a:rPr>
              <a:t>-Refugiados </a:t>
            </a:r>
            <a:r>
              <a:rPr lang="es-ES" b="1" dirty="0">
                <a:latin typeface="Mongolian Baiti" pitchFamily="66" charset="0"/>
                <a:cs typeface="Mongolian Baiti" pitchFamily="66" charset="0"/>
              </a:rPr>
              <a:t>palestinos en 2011 - 4.700.000</a:t>
            </a:r>
          </a:p>
        </p:txBody>
      </p:sp>
      <p:pic>
        <p:nvPicPr>
          <p:cNvPr id="16386" name="Picture 2" descr="http://www.nodo50.org/csca/agenda10/img/Refuxaos-Palestin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340768"/>
            <a:ext cx="4464496" cy="4248472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0" y="548680"/>
            <a:ext cx="8783174" cy="6001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300" b="1" cap="none" spc="0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9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‘El problema de los refugiados palestinos’.</a:t>
            </a:r>
            <a:endParaRPr lang="es-ES" sz="3300" b="1" cap="none" spc="0" dirty="0">
              <a:ln w="1778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chemeClr val="bg2">
                  <a:lumMod val="9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0" y="1916832"/>
            <a:ext cx="25557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Desde 1967, el Estado de Israel ha llevado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u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na política de asentamientos de población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j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udía en los territorios ocupados.</a:t>
            </a:r>
            <a:endParaRPr lang="es-ES" sz="2000" dirty="0">
              <a:latin typeface="Mongolian Baiti" pitchFamily="66" charset="0"/>
              <a:cs typeface="Mongolian Baiti" pitchFamily="66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936016" y="1916832"/>
            <a:ext cx="22079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Muchos colones debieron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a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bandonar estos asentamientos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p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or los acuerdos de Israel y la</a:t>
            </a:r>
          </a:p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Autoridad Palestina.</a:t>
            </a:r>
            <a:endParaRPr lang="es-ES" sz="2000" dirty="0">
              <a:latin typeface="Mongolian Baiti" pitchFamily="66" charset="0"/>
              <a:cs typeface="Mongolian Baiti" pitchFamily="66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0" y="4919008"/>
            <a:ext cx="16196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Esto ha creado tensión y disputas internas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e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n Israel.</a:t>
            </a:r>
            <a:endParaRPr lang="es-ES" sz="2000" dirty="0">
              <a:latin typeface="Mongolian Baiti" pitchFamily="66" charset="0"/>
              <a:cs typeface="Mongolian Baiti" pitchFamily="66" charset="0"/>
            </a:endParaRPr>
          </a:p>
        </p:txBody>
      </p:sp>
      <p:pic>
        <p:nvPicPr>
          <p:cNvPr id="17410" name="Picture 2" descr="http://t3.gstatic.com/images?q=tbn:ANd9GcTwOc5ZovB3cYRUvSQQ5FLiIdkydRpEQKaLtPxK9L8ziTCUj-AT3RV3LemMm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772816"/>
            <a:ext cx="3240360" cy="4086934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179512" y="332656"/>
            <a:ext cx="854592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90000"/>
                  </a:schemeClr>
                </a:solidFill>
              </a:rPr>
              <a:t>‘El problema de los colonos israelíes’.</a:t>
            </a:r>
            <a:endParaRPr lang="es-ES" sz="3600" b="1" cap="none" spc="0" dirty="0">
              <a:ln w="1778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692696"/>
            <a:ext cx="92448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9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‘La creación de un Estado Palestino’.</a:t>
            </a:r>
            <a:endParaRPr lang="es-ES" sz="4000" b="1" cap="none" spc="0" dirty="0">
              <a:ln w="1778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chemeClr val="bg2">
                  <a:lumMod val="9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0" y="2348880"/>
            <a:ext cx="1691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Hace mucho tiempo se desestimó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q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ue ambos pueblos pudiesen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c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onvivir en un único Estado.</a:t>
            </a:r>
            <a:endParaRPr lang="es-ES" sz="2000" dirty="0">
              <a:latin typeface="Mongolian Baiti" pitchFamily="66" charset="0"/>
              <a:cs typeface="Mongolian Baiti" pitchFamily="66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951766" y="1916832"/>
            <a:ext cx="219223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Una resolución de la ONU exigió a Israel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q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ue se retirase de los lugares ocupados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y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 a los árabes que reconociesen el </a:t>
            </a:r>
          </a:p>
          <a:p>
            <a:r>
              <a:rPr lang="es-ES" sz="2000" dirty="0">
                <a:latin typeface="Mongolian Baiti" pitchFamily="66" charset="0"/>
                <a:cs typeface="Mongolian Baiti" pitchFamily="66" charset="0"/>
              </a:rPr>
              <a:t>d</a:t>
            </a:r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erecho de Israel a vivir en paz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7524328" y="5517232"/>
            <a:ext cx="2340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latin typeface="Mongolian Baiti" pitchFamily="66" charset="0"/>
                <a:cs typeface="Mongolian Baiti" pitchFamily="66" charset="0"/>
              </a:rPr>
              <a:t>Nunca se ha cumplido esta resolución.</a:t>
            </a:r>
            <a:endParaRPr lang="es-ES" sz="2000" dirty="0">
              <a:latin typeface="Mongolian Baiti" pitchFamily="66" charset="0"/>
              <a:cs typeface="Mongolian Baiti" pitchFamily="66" charset="0"/>
            </a:endParaRPr>
          </a:p>
        </p:txBody>
      </p:sp>
      <p:pic>
        <p:nvPicPr>
          <p:cNvPr id="18436" name="Picture 4" descr="http://www.enlacejudio.com/wp-content/uploads/2011/06/Bandera-Palest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132856"/>
            <a:ext cx="4530080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345</Words>
  <Application>Microsoft Office PowerPoint</Application>
  <PresentationFormat>Presentación en pantalla (4:3)</PresentationFormat>
  <Paragraphs>51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jOsee</dc:creator>
  <cp:lastModifiedBy>jOsee</cp:lastModifiedBy>
  <cp:revision>12</cp:revision>
  <dcterms:created xsi:type="dcterms:W3CDTF">2012-12-11T17:37:37Z</dcterms:created>
  <dcterms:modified xsi:type="dcterms:W3CDTF">2012-12-11T19:21:52Z</dcterms:modified>
</cp:coreProperties>
</file>